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22" autoAdjust="0"/>
    <p:restoredTop sz="94660"/>
  </p:normalViewPr>
  <p:slideViewPr>
    <p:cSldViewPr>
      <p:cViewPr>
        <p:scale>
          <a:sx n="54" d="100"/>
          <a:sy n="54" d="100"/>
        </p:scale>
        <p:origin x="-972"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BDD351-1264-4FAB-90C9-375EAA537DBB}" type="datetimeFigureOut">
              <a:rPr lang="tr-TR" smtClean="0"/>
              <a:t>04.05.2011</a:t>
            </a:fld>
            <a:endParaRPr lang="tr-TR"/>
          </a:p>
        </p:txBody>
      </p:sp>
      <p:sp>
        <p:nvSpPr>
          <p:cNvPr id="4" name="Slayt Görüntüsü Yer Tutucus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2F313E-CDD8-4AFC-9F2A-565FAA72C491}" type="slidenum">
              <a:rPr lang="tr-TR" smtClean="0"/>
              <a:t>‹#›</a:t>
            </a:fld>
            <a:endParaRPr lang="tr-TR"/>
          </a:p>
        </p:txBody>
      </p:sp>
    </p:spTree>
    <p:extLst>
      <p:ext uri="{BB962C8B-B14F-4D97-AF65-F5344CB8AC3E}">
        <p14:creationId xmlns:p14="http://schemas.microsoft.com/office/powerpoint/2010/main" val="1993011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912F313E-CDD8-4AFC-9F2A-565FAA72C491}" type="slidenum">
              <a:rPr lang="tr-TR" smtClean="0"/>
              <a:t>1</a:t>
            </a:fld>
            <a:endParaRPr lang="tr-TR"/>
          </a:p>
        </p:txBody>
      </p:sp>
    </p:spTree>
    <p:extLst>
      <p:ext uri="{BB962C8B-B14F-4D97-AF65-F5344CB8AC3E}">
        <p14:creationId xmlns:p14="http://schemas.microsoft.com/office/powerpoint/2010/main" val="702680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912F313E-CDD8-4AFC-9F2A-565FAA72C491}" type="slidenum">
              <a:rPr lang="tr-TR" smtClean="0"/>
              <a:t>10</a:t>
            </a:fld>
            <a:endParaRPr lang="tr-TR"/>
          </a:p>
        </p:txBody>
      </p:sp>
    </p:spTree>
    <p:extLst>
      <p:ext uri="{BB962C8B-B14F-4D97-AF65-F5344CB8AC3E}">
        <p14:creationId xmlns:p14="http://schemas.microsoft.com/office/powerpoint/2010/main" val="38023096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912F313E-CDD8-4AFC-9F2A-565FAA72C491}" type="slidenum">
              <a:rPr lang="tr-TR" smtClean="0"/>
              <a:t>11</a:t>
            </a:fld>
            <a:endParaRPr lang="tr-TR"/>
          </a:p>
        </p:txBody>
      </p:sp>
    </p:spTree>
    <p:extLst>
      <p:ext uri="{BB962C8B-B14F-4D97-AF65-F5344CB8AC3E}">
        <p14:creationId xmlns:p14="http://schemas.microsoft.com/office/powerpoint/2010/main" val="12263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912F313E-CDD8-4AFC-9F2A-565FAA72C491}" type="slidenum">
              <a:rPr lang="tr-TR" smtClean="0"/>
              <a:t>2</a:t>
            </a:fld>
            <a:endParaRPr lang="tr-TR"/>
          </a:p>
        </p:txBody>
      </p:sp>
    </p:spTree>
    <p:extLst>
      <p:ext uri="{BB962C8B-B14F-4D97-AF65-F5344CB8AC3E}">
        <p14:creationId xmlns:p14="http://schemas.microsoft.com/office/powerpoint/2010/main" val="41907308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912F313E-CDD8-4AFC-9F2A-565FAA72C491}" type="slidenum">
              <a:rPr lang="tr-TR" smtClean="0"/>
              <a:t>3</a:t>
            </a:fld>
            <a:endParaRPr lang="tr-TR"/>
          </a:p>
        </p:txBody>
      </p:sp>
    </p:spTree>
    <p:extLst>
      <p:ext uri="{BB962C8B-B14F-4D97-AF65-F5344CB8AC3E}">
        <p14:creationId xmlns:p14="http://schemas.microsoft.com/office/powerpoint/2010/main" val="9859525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912F313E-CDD8-4AFC-9F2A-565FAA72C491}" type="slidenum">
              <a:rPr lang="tr-TR" smtClean="0"/>
              <a:t>4</a:t>
            </a:fld>
            <a:endParaRPr lang="tr-TR"/>
          </a:p>
        </p:txBody>
      </p:sp>
    </p:spTree>
    <p:extLst>
      <p:ext uri="{BB962C8B-B14F-4D97-AF65-F5344CB8AC3E}">
        <p14:creationId xmlns:p14="http://schemas.microsoft.com/office/powerpoint/2010/main" val="3067188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912F313E-CDD8-4AFC-9F2A-565FAA72C491}" type="slidenum">
              <a:rPr lang="tr-TR" smtClean="0"/>
              <a:t>5</a:t>
            </a:fld>
            <a:endParaRPr lang="tr-TR"/>
          </a:p>
        </p:txBody>
      </p:sp>
    </p:spTree>
    <p:extLst>
      <p:ext uri="{BB962C8B-B14F-4D97-AF65-F5344CB8AC3E}">
        <p14:creationId xmlns:p14="http://schemas.microsoft.com/office/powerpoint/2010/main" val="42600679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912F313E-CDD8-4AFC-9F2A-565FAA72C491}" type="slidenum">
              <a:rPr lang="tr-TR" smtClean="0"/>
              <a:t>6</a:t>
            </a:fld>
            <a:endParaRPr lang="tr-TR"/>
          </a:p>
        </p:txBody>
      </p:sp>
    </p:spTree>
    <p:extLst>
      <p:ext uri="{BB962C8B-B14F-4D97-AF65-F5344CB8AC3E}">
        <p14:creationId xmlns:p14="http://schemas.microsoft.com/office/powerpoint/2010/main" val="1336524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912F313E-CDD8-4AFC-9F2A-565FAA72C491}" type="slidenum">
              <a:rPr lang="tr-TR" smtClean="0"/>
              <a:t>7</a:t>
            </a:fld>
            <a:endParaRPr lang="tr-TR"/>
          </a:p>
        </p:txBody>
      </p:sp>
    </p:spTree>
    <p:extLst>
      <p:ext uri="{BB962C8B-B14F-4D97-AF65-F5344CB8AC3E}">
        <p14:creationId xmlns:p14="http://schemas.microsoft.com/office/powerpoint/2010/main" val="13545437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912F313E-CDD8-4AFC-9F2A-565FAA72C491}" type="slidenum">
              <a:rPr lang="tr-TR" smtClean="0"/>
              <a:t>8</a:t>
            </a:fld>
            <a:endParaRPr lang="tr-TR"/>
          </a:p>
        </p:txBody>
      </p:sp>
    </p:spTree>
    <p:extLst>
      <p:ext uri="{BB962C8B-B14F-4D97-AF65-F5344CB8AC3E}">
        <p14:creationId xmlns:p14="http://schemas.microsoft.com/office/powerpoint/2010/main" val="37792231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912F313E-CDD8-4AFC-9F2A-565FAA72C491}" type="slidenum">
              <a:rPr lang="tr-TR" smtClean="0"/>
              <a:t>9</a:t>
            </a:fld>
            <a:endParaRPr lang="tr-TR"/>
          </a:p>
        </p:txBody>
      </p:sp>
    </p:spTree>
    <p:extLst>
      <p:ext uri="{BB962C8B-B14F-4D97-AF65-F5344CB8AC3E}">
        <p14:creationId xmlns:p14="http://schemas.microsoft.com/office/powerpoint/2010/main" val="33279955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tr-TR" smtClean="0"/>
              <a:t>Asıl başlık stili için tıklatın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A91B15C2-6759-4627-B166-EF6461DA54A3}" type="datetimeFigureOut">
              <a:rPr lang="tr-TR" smtClean="0"/>
              <a:t>04.05.2011</a:t>
            </a:fld>
            <a:endParaRPr lang="tr-TR"/>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tr-TR"/>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D093F520-FFD7-4442-A60C-DA72FC9C3952}" type="slidenum">
              <a:rPr lang="tr-TR" smtClean="0"/>
              <a:t>‹#›</a:t>
            </a:fld>
            <a:endParaRPr lang="tr-TR"/>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Vertical Text Placeholder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Date Placeholder 3"/>
          <p:cNvSpPr>
            <a:spLocks noGrp="1"/>
          </p:cNvSpPr>
          <p:nvPr>
            <p:ph type="dt" sz="half" idx="10"/>
          </p:nvPr>
        </p:nvSpPr>
        <p:spPr/>
        <p:txBody>
          <a:bodyPr/>
          <a:lstStyle/>
          <a:p>
            <a:fld id="{A91B15C2-6759-4627-B166-EF6461DA54A3}" type="datetimeFigureOut">
              <a:rPr lang="tr-TR" smtClean="0"/>
              <a:t>04.05.2011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D093F520-FFD7-4442-A60C-DA72FC9C3952}"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tr-TR" smtClean="0"/>
              <a:t>Asıl başlık stili için tıklatın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Date Placeholder 3"/>
          <p:cNvSpPr>
            <a:spLocks noGrp="1"/>
          </p:cNvSpPr>
          <p:nvPr>
            <p:ph type="dt" sz="half" idx="10"/>
          </p:nvPr>
        </p:nvSpPr>
        <p:spPr/>
        <p:txBody>
          <a:bodyPr/>
          <a:lstStyle/>
          <a:p>
            <a:fld id="{A91B15C2-6759-4627-B166-EF6461DA54A3}" type="datetimeFigureOut">
              <a:rPr lang="tr-TR" smtClean="0"/>
              <a:t>04.05.2011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D093F520-FFD7-4442-A60C-DA72FC9C3952}"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Content Placeholder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A91B15C2-6759-4627-B166-EF6461DA54A3}" type="datetimeFigureOut">
              <a:rPr lang="tr-TR" smtClean="0"/>
              <a:t>04.05.2011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D093F520-FFD7-4442-A60C-DA72FC9C3952}"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tr-TR" smtClean="0"/>
              <a:t>Asıl başlık stili için tıklatın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A91B15C2-6759-4627-B166-EF6461DA54A3}" type="datetimeFigureOut">
              <a:rPr lang="tr-TR" smtClean="0"/>
              <a:t>04.05.2011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D093F520-FFD7-4442-A60C-DA72FC9C3952}" type="slidenum">
              <a:rPr lang="tr-TR" smtClean="0"/>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5" name="Date Placeholder 4"/>
          <p:cNvSpPr>
            <a:spLocks noGrp="1"/>
          </p:cNvSpPr>
          <p:nvPr>
            <p:ph type="dt" sz="half" idx="10"/>
          </p:nvPr>
        </p:nvSpPr>
        <p:spPr/>
        <p:txBody>
          <a:bodyPr/>
          <a:lstStyle/>
          <a:p>
            <a:fld id="{A91B15C2-6759-4627-B166-EF6461DA54A3}" type="datetimeFigureOut">
              <a:rPr lang="tr-TR" smtClean="0"/>
              <a:t>04.05.2011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D093F520-FFD7-4442-A60C-DA72FC9C3952}" type="slidenum">
              <a:rPr lang="tr-TR" smtClean="0"/>
              <a:t>‹#›</a:t>
            </a:fld>
            <a:endParaRPr lang="tr-TR"/>
          </a:p>
        </p:txBody>
      </p:sp>
      <p:sp>
        <p:nvSpPr>
          <p:cNvPr id="9" name="Content Placeholder 8"/>
          <p:cNvSpPr>
            <a:spLocks noGrp="1"/>
          </p:cNvSpPr>
          <p:nvPr>
            <p:ph sz="quarter" idx="13"/>
          </p:nvPr>
        </p:nvSpPr>
        <p:spPr>
          <a:xfrm>
            <a:off x="1042416" y="2313432"/>
            <a:ext cx="3419856" cy="349300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smtClean="0"/>
              <a:t>Asıl başlık stili için tıklatın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A91B15C2-6759-4627-B166-EF6461DA54A3}" type="datetimeFigureOut">
              <a:rPr lang="tr-TR" smtClean="0"/>
              <a:t>04.05.2011</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D093F520-FFD7-4442-A60C-DA72FC9C3952}" type="slidenum">
              <a:rPr lang="tr-TR" smtClean="0"/>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Date Placeholder 2"/>
          <p:cNvSpPr>
            <a:spLocks noGrp="1"/>
          </p:cNvSpPr>
          <p:nvPr>
            <p:ph type="dt" sz="half" idx="10"/>
          </p:nvPr>
        </p:nvSpPr>
        <p:spPr/>
        <p:txBody>
          <a:bodyPr/>
          <a:lstStyle/>
          <a:p>
            <a:fld id="{A91B15C2-6759-4627-B166-EF6461DA54A3}" type="datetimeFigureOut">
              <a:rPr lang="tr-TR" smtClean="0"/>
              <a:t>04.05.2011</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D093F520-FFD7-4442-A60C-DA72FC9C3952}"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1B15C2-6759-4627-B166-EF6461DA54A3}" type="datetimeFigureOut">
              <a:rPr lang="tr-TR" smtClean="0"/>
              <a:t>04.05.2011</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D093F520-FFD7-4442-A60C-DA72FC9C3952}"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A91B15C2-6759-4627-B166-EF6461DA54A3}" type="datetimeFigureOut">
              <a:rPr lang="tr-TR" smtClean="0"/>
              <a:t>04.05.2011</a:t>
            </a:fld>
            <a:endParaRPr lang="tr-TR"/>
          </a:p>
        </p:txBody>
      </p:sp>
      <p:sp>
        <p:nvSpPr>
          <p:cNvPr id="7" name="Slide Number Placeholder 6"/>
          <p:cNvSpPr>
            <a:spLocks noGrp="1"/>
          </p:cNvSpPr>
          <p:nvPr>
            <p:ph type="sldNum" sz="quarter" idx="12"/>
          </p:nvPr>
        </p:nvSpPr>
        <p:spPr/>
        <p:txBody>
          <a:bodyPr/>
          <a:lstStyle/>
          <a:p>
            <a:fld id="{D093F520-FFD7-4442-A60C-DA72FC9C3952}" type="slidenum">
              <a:rPr lang="tr-TR" smtClean="0"/>
              <a:t>‹#›</a:t>
            </a:fld>
            <a:endParaRPr lang="tr-TR"/>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tr-TR"/>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tr-TR" smtClean="0"/>
              <a:t>Asıl başlık stili için tıklatın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tr-TR" smtClean="0"/>
              <a:t>Asıl başlık stili için tıklatın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A91B15C2-6759-4627-B166-EF6461DA54A3}" type="datetimeFigureOut">
              <a:rPr lang="tr-TR" smtClean="0"/>
              <a:t>04.05.2011</a:t>
            </a:fld>
            <a:endParaRPr lang="tr-TR"/>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tr-TR"/>
          </a:p>
        </p:txBody>
      </p:sp>
      <p:sp>
        <p:nvSpPr>
          <p:cNvPr id="7" name="Slide Number Placeholder 6"/>
          <p:cNvSpPr>
            <a:spLocks noGrp="1"/>
          </p:cNvSpPr>
          <p:nvPr>
            <p:ph type="sldNum" sz="quarter" idx="12"/>
          </p:nvPr>
        </p:nvSpPr>
        <p:spPr/>
        <p:txBody>
          <a:bodyPr/>
          <a:lstStyle/>
          <a:p>
            <a:fld id="{D093F520-FFD7-4442-A60C-DA72FC9C3952}" type="slidenum">
              <a:rPr lang="tr-TR" smtClean="0"/>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A91B15C2-6759-4627-B166-EF6461DA54A3}" type="datetimeFigureOut">
              <a:rPr lang="tr-TR" smtClean="0"/>
              <a:t>04.05.2011</a:t>
            </a:fld>
            <a:endParaRPr lang="tr-TR"/>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tr-TR"/>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D093F520-FFD7-4442-A60C-DA72FC9C3952}"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mathproject.99k.org/"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forum-mathproject.99k.or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lt Başlık 2"/>
          <p:cNvSpPr>
            <a:spLocks noGrp="1"/>
          </p:cNvSpPr>
          <p:nvPr>
            <p:ph type="subTitle" idx="1"/>
          </p:nvPr>
        </p:nvSpPr>
        <p:spPr>
          <a:xfrm rot="20610459">
            <a:off x="2195736" y="3284984"/>
            <a:ext cx="5105400" cy="1219200"/>
          </a:xfrm>
        </p:spPr>
        <p:txBody>
          <a:bodyPr/>
          <a:lstStyle/>
          <a:p>
            <a:r>
              <a:rPr lang="tr-TR" dirty="0" smtClean="0"/>
              <a:t>Hazırlayan: Necdet </a:t>
            </a:r>
            <a:r>
              <a:rPr lang="tr-TR" dirty="0" err="1" smtClean="0"/>
              <a:t>Gülsever</a:t>
            </a:r>
            <a:endParaRPr lang="tr-TR" dirty="0" smtClean="0"/>
          </a:p>
          <a:p>
            <a:r>
              <a:rPr lang="tr-TR" dirty="0" smtClean="0"/>
              <a:t>Nu.:1323  Sınıf : 7/c</a:t>
            </a:r>
            <a:endParaRPr lang="tr-TR" dirty="0"/>
          </a:p>
        </p:txBody>
      </p:sp>
      <p:sp>
        <p:nvSpPr>
          <p:cNvPr id="4" name="Dikdörtgen 3"/>
          <p:cNvSpPr/>
          <p:nvPr/>
        </p:nvSpPr>
        <p:spPr>
          <a:xfrm rot="724216">
            <a:off x="-108520" y="1412776"/>
            <a:ext cx="9252520" cy="175432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tr-TR"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Ünlü</a:t>
            </a:r>
          </a:p>
          <a:p>
            <a:pPr algn="ctr"/>
            <a:r>
              <a:rPr lang="tr-TR"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Türk Matematikçiler</a:t>
            </a:r>
            <a:endParaRPr lang="tr-TR"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2" name="Resi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4115112"/>
            <a:ext cx="1905000" cy="16002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333866632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normAutofit fontScale="47500" lnSpcReduction="20000"/>
          </a:bodyPr>
          <a:lstStyle/>
          <a:p>
            <a:pPr marL="0" indent="0">
              <a:buNone/>
            </a:pPr>
            <a:r>
              <a:rPr lang="tr-TR" b="1" dirty="0"/>
              <a:t>Matrakçı </a:t>
            </a:r>
            <a:r>
              <a:rPr lang="tr-TR" b="1" dirty="0" smtClean="0"/>
              <a:t>Nasuh</a:t>
            </a:r>
            <a:r>
              <a:rPr lang="tr-TR" dirty="0"/>
              <a:t> (?-1553)</a:t>
            </a:r>
            <a:br>
              <a:rPr lang="tr-TR" dirty="0"/>
            </a:br>
            <a:r>
              <a:rPr lang="tr-TR" dirty="0"/>
              <a:t>Türk, minyatürcü. Ayrıca matematik ve tarih konularında kitaplar da yazmış çok yönlü bir bilgindir. Doğum tarihi ve yeri bilinmiyor. Kâtip Çelebi ölüm tarihi olarak 1533′ü vermekteyse de, bunun doğru olmadığı bugün kesinleşmiştir. Çeşitli kaynaklarda onun 1547′den, 1551′den, 1553′ten sonra ölmüş olabileceği ileri sürülmektedir. Yaşamı üstüne bilgi de yok denecek kadar azdır. Saraybosna yakınlarında doğduğuna, dedesinin devşirme olduğuna ilişkin kesinleşmemiş ipuçları vardır.</a:t>
            </a:r>
            <a:br>
              <a:rPr lang="tr-TR" dirty="0"/>
            </a:br>
            <a:r>
              <a:rPr lang="tr-TR" dirty="0"/>
              <a:t>Enderun’da okumuştur. Matrakçı ya da </a:t>
            </a:r>
            <a:r>
              <a:rPr lang="tr-TR" dirty="0" err="1"/>
              <a:t>Matrakî</a:t>
            </a:r>
            <a:r>
              <a:rPr lang="tr-TR" dirty="0"/>
              <a:t> adıyla anılması, </a:t>
            </a:r>
            <a:r>
              <a:rPr lang="tr-TR" dirty="0" err="1"/>
              <a:t>lobotu</a:t>
            </a:r>
            <a:r>
              <a:rPr lang="tr-TR" dirty="0"/>
              <a:t> andıran sopalarla oynandığı ve eskrime benzeyen bir tür savaş oyunu olduğu bilinen “matrak” oyununda çok usta olmasından ve belki de bu oyunun mucidi bulunmasından ileri gelmektedir. Nasuh ayrıca çok usta bir </a:t>
            </a:r>
            <a:r>
              <a:rPr lang="tr-TR" dirty="0" err="1"/>
              <a:t>silahşördü</a:t>
            </a:r>
            <a:r>
              <a:rPr lang="tr-TR" dirty="0"/>
              <a:t>. Bu nedenle </a:t>
            </a:r>
            <a:r>
              <a:rPr lang="tr-TR" dirty="0" err="1"/>
              <a:t>Silahî</a:t>
            </a:r>
            <a:r>
              <a:rPr lang="tr-TR" dirty="0"/>
              <a:t> adıyla da anılırdı. Türlü silah ve mızrak oyunlarındaki ustalığı nedeniyle Osmanlı ülkesinde “</a:t>
            </a:r>
            <a:r>
              <a:rPr lang="tr-TR" dirty="0" err="1"/>
              <a:t>üstad</a:t>
            </a:r>
            <a:r>
              <a:rPr lang="tr-TR" dirty="0"/>
              <a:t>” ve “reis” olarak tanınması için 1530′da I. Süleyman (Kanuni) tarafından verilmiş bir beratı da vardı. Çeşitli silahların nasıl kullanılacağını ve dövüş yöntemlerini anlatan </a:t>
            </a:r>
            <a:r>
              <a:rPr lang="tr-TR" dirty="0" err="1"/>
              <a:t>Tuhfetü’l-Guzât</a:t>
            </a:r>
            <a:r>
              <a:rPr lang="tr-TR" dirty="0"/>
              <a:t> adlı bir kılavuz kitap bile yazmıştı.</a:t>
            </a:r>
            <a:br>
              <a:rPr lang="tr-TR" dirty="0"/>
            </a:br>
            <a:r>
              <a:rPr lang="tr-TR" dirty="0"/>
              <a:t>Nasuh, özellikle geometri ve matematik alanlarında önemli bir bilim adamıydı. Uzunluk ölçülerini gösteren cetveller hazırlamış ve bu konuda kendinden sonra gelenlere önderlik etmiştir. Matematiğe ilişkin iki kitabı </a:t>
            </a:r>
            <a:r>
              <a:rPr lang="tr-TR" dirty="0" err="1"/>
              <a:t>Cemâlü’l-Küttâb</a:t>
            </a:r>
            <a:r>
              <a:rPr lang="tr-TR" dirty="0"/>
              <a:t> ve </a:t>
            </a:r>
            <a:r>
              <a:rPr lang="tr-TR" dirty="0" err="1"/>
              <a:t>Kemalü’l</a:t>
            </a:r>
            <a:r>
              <a:rPr lang="tr-TR" dirty="0"/>
              <a:t>- </a:t>
            </a:r>
            <a:r>
              <a:rPr lang="tr-TR" dirty="0" err="1"/>
              <a:t>Hisâb</a:t>
            </a:r>
            <a:r>
              <a:rPr lang="tr-TR" dirty="0"/>
              <a:t> ile </a:t>
            </a:r>
            <a:r>
              <a:rPr lang="tr-TR" dirty="0" err="1"/>
              <a:t>Umdetü’l-Hisâb’ı</a:t>
            </a:r>
            <a:r>
              <a:rPr lang="tr-TR" dirty="0"/>
              <a:t> I. Selim (Yavuz) döneminde yazmış ve padişaha adamıştır. Bu yapıtlardan sonuncusu uzun yıllar matematikçilerin elkitabı olarak kullanılmıştır.</a:t>
            </a:r>
            <a:br>
              <a:rPr lang="tr-TR" dirty="0"/>
            </a:br>
            <a:endParaRPr lang="tr-TR" dirty="0"/>
          </a:p>
        </p:txBody>
      </p:sp>
      <p:sp>
        <p:nvSpPr>
          <p:cNvPr id="4" name="Dikdörtgen 3"/>
          <p:cNvSpPr/>
          <p:nvPr/>
        </p:nvSpPr>
        <p:spPr>
          <a:xfrm>
            <a:off x="2164613" y="764704"/>
            <a:ext cx="4853508" cy="923330"/>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tr-TR" sz="54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Matrakçı Nasuh</a:t>
            </a:r>
            <a:endParaRPr lang="tr-TR" sz="5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extLst>
      <p:ext uri="{BB962C8B-B14F-4D97-AF65-F5344CB8AC3E}">
        <p14:creationId xmlns:p14="http://schemas.microsoft.com/office/powerpoint/2010/main" val="289612793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043608" y="1674512"/>
            <a:ext cx="6777317" cy="3508977"/>
          </a:xfrm>
        </p:spPr>
        <p:txBody>
          <a:bodyPr/>
          <a:lstStyle/>
          <a:p>
            <a:pPr algn="ctr"/>
            <a:r>
              <a:rPr lang="tr-TR" dirty="0" smtClean="0">
                <a:hlinkClick r:id="rId3"/>
              </a:rPr>
              <a:t>http://mathproject.99k.org/</a:t>
            </a:r>
            <a:endParaRPr lang="tr-TR" dirty="0" smtClean="0"/>
          </a:p>
          <a:p>
            <a:pPr algn="ctr"/>
            <a:r>
              <a:rPr lang="tr-TR" dirty="0" smtClean="0">
                <a:hlinkClick r:id="rId4"/>
              </a:rPr>
              <a:t>http://forum-mathproject.99k.org/</a:t>
            </a:r>
            <a:endParaRPr lang="tr-TR" dirty="0" smtClean="0"/>
          </a:p>
          <a:p>
            <a:pPr marL="68580" indent="0" algn="ctr">
              <a:buNone/>
            </a:pPr>
            <a:endParaRPr lang="tr-TR" dirty="0"/>
          </a:p>
        </p:txBody>
      </p:sp>
    </p:spTree>
    <p:extLst>
      <p:ext uri="{BB962C8B-B14F-4D97-AF65-F5344CB8AC3E}">
        <p14:creationId xmlns:p14="http://schemas.microsoft.com/office/powerpoint/2010/main" val="895398406"/>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pPr algn="ctr"/>
            <a:r>
              <a:rPr lang="tr-TR" dirty="0" smtClean="0"/>
              <a:t>İçindekiler</a:t>
            </a:r>
            <a:endParaRPr lang="tr-TR" dirty="0"/>
          </a:p>
        </p:txBody>
      </p:sp>
      <p:sp>
        <p:nvSpPr>
          <p:cNvPr id="3" name="İçerik Yer Tutucusu 2"/>
          <p:cNvSpPr>
            <a:spLocks noGrp="1"/>
          </p:cNvSpPr>
          <p:nvPr>
            <p:ph idx="1"/>
          </p:nvPr>
        </p:nvSpPr>
        <p:spPr/>
        <p:txBody>
          <a:bodyPr>
            <a:normAutofit lnSpcReduction="10000"/>
          </a:bodyPr>
          <a:lstStyle/>
          <a:p>
            <a:r>
              <a:rPr lang="tr-TR" dirty="0" smtClean="0"/>
              <a:t>Ali Kuşçu (Ali Bin Muhammed)</a:t>
            </a:r>
          </a:p>
          <a:p>
            <a:r>
              <a:rPr lang="tr-TR" dirty="0" smtClean="0"/>
              <a:t>Ali Nesin</a:t>
            </a:r>
          </a:p>
          <a:p>
            <a:r>
              <a:rPr lang="tr-TR" dirty="0" smtClean="0"/>
              <a:t>Attila Aşkar</a:t>
            </a:r>
          </a:p>
          <a:p>
            <a:r>
              <a:rPr lang="tr-TR" dirty="0" smtClean="0"/>
              <a:t>Abdülhamid </a:t>
            </a:r>
            <a:r>
              <a:rPr lang="tr-TR" dirty="0" err="1" smtClean="0"/>
              <a:t>İbn</a:t>
            </a:r>
            <a:r>
              <a:rPr lang="tr-TR" dirty="0" smtClean="0"/>
              <a:t> Türk</a:t>
            </a:r>
          </a:p>
          <a:p>
            <a:r>
              <a:rPr lang="tr-TR" dirty="0" smtClean="0"/>
              <a:t>Cahit </a:t>
            </a:r>
            <a:r>
              <a:rPr lang="tr-TR" dirty="0" err="1" smtClean="0"/>
              <a:t>Arf</a:t>
            </a:r>
            <a:endParaRPr lang="tr-TR" dirty="0" smtClean="0"/>
          </a:p>
          <a:p>
            <a:r>
              <a:rPr lang="tr-TR" dirty="0" smtClean="0"/>
              <a:t>Kerim Erim</a:t>
            </a:r>
          </a:p>
          <a:p>
            <a:r>
              <a:rPr lang="tr-TR" dirty="0" smtClean="0"/>
              <a:t>Ömer </a:t>
            </a:r>
            <a:r>
              <a:rPr lang="tr-TR" dirty="0" err="1" smtClean="0"/>
              <a:t>Hayyam</a:t>
            </a:r>
            <a:endParaRPr lang="tr-TR" dirty="0" smtClean="0"/>
          </a:p>
          <a:p>
            <a:r>
              <a:rPr lang="tr-TR" dirty="0" smtClean="0"/>
              <a:t>Matrakçı Nasuh</a:t>
            </a:r>
          </a:p>
          <a:p>
            <a:pPr marL="0" indent="0">
              <a:buNone/>
            </a:pPr>
            <a:endParaRPr lang="tr-TR" dirty="0"/>
          </a:p>
        </p:txBody>
      </p:sp>
      <p:pic>
        <p:nvPicPr>
          <p:cNvPr id="4" name="Resim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3645024"/>
            <a:ext cx="2486025" cy="1838325"/>
          </a:xfrm>
          <a:prstGeom prst="roundRect">
            <a:avLst>
              <a:gd name="adj" fmla="val 30927"/>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40150917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46" y="1916832"/>
            <a:ext cx="1581783" cy="209282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İçerik Yer Tutucusu 2"/>
          <p:cNvSpPr>
            <a:spLocks noGrp="1"/>
          </p:cNvSpPr>
          <p:nvPr>
            <p:ph idx="1"/>
          </p:nvPr>
        </p:nvSpPr>
        <p:spPr>
          <a:xfrm>
            <a:off x="1475656" y="2179637"/>
            <a:ext cx="7211144" cy="4114800"/>
          </a:xfrm>
        </p:spPr>
        <p:txBody>
          <a:bodyPr>
            <a:normAutofit fontScale="40000" lnSpcReduction="20000"/>
          </a:bodyPr>
          <a:lstStyle/>
          <a:p>
            <a:pPr marL="0" indent="0">
              <a:buNone/>
            </a:pPr>
            <a:r>
              <a:rPr lang="tr-TR" sz="3800" dirty="0" smtClean="0"/>
              <a:t>	</a:t>
            </a:r>
            <a:r>
              <a:rPr lang="tr-TR" sz="3800" b="1" dirty="0"/>
              <a:t>Ali Kuşçu</a:t>
            </a:r>
            <a:r>
              <a:rPr lang="tr-TR" sz="3800" dirty="0"/>
              <a:t> asıl adı </a:t>
            </a:r>
            <a:r>
              <a:rPr lang="tr-TR" sz="3800" b="1" dirty="0"/>
              <a:t>Ali Bin Muhammet</a:t>
            </a:r>
            <a:r>
              <a:rPr lang="tr-TR" sz="3800" dirty="0"/>
              <a:t> (d. 1403, Semerkant - ö. 16 Aralık 1474, </a:t>
            </a:r>
            <a:r>
              <a:rPr lang="tr-TR" sz="3800" dirty="0" smtClean="0"/>
              <a:t>   İstanbul</a:t>
            </a:r>
            <a:r>
              <a:rPr lang="tr-TR" sz="3800" dirty="0"/>
              <a:t>), ünlü Türk Gökbilimci, Matematikçi ve Dilbilimci.</a:t>
            </a:r>
            <a:br>
              <a:rPr lang="tr-TR" sz="3800" dirty="0"/>
            </a:br>
            <a:r>
              <a:rPr lang="tr-TR" sz="3800" dirty="0"/>
              <a:t>Gerçek adı, Ali Bin </a:t>
            </a:r>
            <a:r>
              <a:rPr lang="tr-TR" sz="3800" dirty="0" smtClean="0"/>
              <a:t>Muhammed‘ </a:t>
            </a:r>
            <a:r>
              <a:rPr lang="tr-TR" sz="3800" dirty="0" err="1" smtClean="0"/>
              <a:t>dir</a:t>
            </a:r>
            <a:r>
              <a:rPr lang="tr-TR" sz="3800" dirty="0"/>
              <a:t>. Türk-İslam dünyasının büyük astronomi ve kelam alimi olan Ali Kuşçu, 15. </a:t>
            </a:r>
            <a:r>
              <a:rPr lang="tr-TR" sz="3800" dirty="0" smtClean="0"/>
              <a:t>yüzyılda </a:t>
            </a:r>
            <a:r>
              <a:rPr lang="tr-TR" sz="3800" dirty="0"/>
              <a:t>Semerkant'ta doğdu. Babası Muhammed, ünlü Türk Sultanı ve astronomu Uluğ Bey'in kuşçusu olduğu için, ailesi "Kuşçu" lakabıyla meşhur oldu. Küçük yaştan itibaren matematik ve astronomiye ilgi duyan Ali Kuşçu, devrin en büyük alimleri olan Bursalı Kadızâde Rumî, </a:t>
            </a:r>
            <a:r>
              <a:rPr lang="tr-TR" sz="3800" dirty="0" err="1"/>
              <a:t>Gıyâseddin</a:t>
            </a:r>
            <a:r>
              <a:rPr lang="tr-TR" sz="3800" dirty="0"/>
              <a:t> </a:t>
            </a:r>
            <a:r>
              <a:rPr lang="tr-TR" sz="3800" dirty="0" err="1"/>
              <a:t>Cemşîd</a:t>
            </a:r>
            <a:r>
              <a:rPr lang="tr-TR" sz="3800" dirty="0"/>
              <a:t> ve </a:t>
            </a:r>
            <a:r>
              <a:rPr lang="tr-TR" sz="3800" dirty="0" err="1"/>
              <a:t>Muînuddîn</a:t>
            </a:r>
            <a:r>
              <a:rPr lang="tr-TR" sz="3800" dirty="0"/>
              <a:t> </a:t>
            </a:r>
            <a:r>
              <a:rPr lang="tr-TR" sz="3800" dirty="0" err="1"/>
              <a:t>Kâşî’den</a:t>
            </a:r>
            <a:r>
              <a:rPr lang="tr-TR" sz="3800" dirty="0"/>
              <a:t> matematik ve astronomi dersi aldı. Daha sonra bilgisini artırmak için Kirman'a gitti. Burada </a:t>
            </a:r>
            <a:r>
              <a:rPr lang="tr-TR" sz="3800" dirty="0" err="1"/>
              <a:t>Hall</a:t>
            </a:r>
            <a:r>
              <a:rPr lang="tr-TR" sz="3800" dirty="0"/>
              <a:t>-ü Eşkâl-i Kamer (Ay Safhalarının Açıklanması) adlı risale ile Şerh-i </a:t>
            </a:r>
            <a:r>
              <a:rPr lang="tr-TR" sz="3800" dirty="0" err="1"/>
              <a:t>Tecrîd</a:t>
            </a:r>
            <a:r>
              <a:rPr lang="tr-TR" sz="3800" dirty="0"/>
              <a:t> adlı eserini yazdı. Ali Kuşçu, Semerkant ve Kirman'da eğitimini tamamladıktan sonra Uluğ Bey'e yardımcı ve rasathanesine müdür oldu. 1449'da hacca gitmek istedi. Tebriz'de Akkoyunlu hükümdarı Uzun Hasan kendisine büyük saygı gösterdi ve Fatih'le barış görüşmelerinde yardımını istedi. Ali Kuşçu, Uzun Hasan'ın sözcülüğünü yaptıktan sonra Fatih'in davetiyle İstanbul'a geldi. Osmanlı - Akkoyunlu sınırında II. </a:t>
            </a:r>
            <a:r>
              <a:rPr lang="tr-TR" sz="3800" dirty="0" err="1" smtClean="0"/>
              <a:t>Mehmed</a:t>
            </a:r>
            <a:r>
              <a:rPr lang="tr-TR" sz="3800" dirty="0" smtClean="0"/>
              <a:t>‘ in </a:t>
            </a:r>
            <a:r>
              <a:rPr lang="tr-TR" sz="3800" dirty="0"/>
              <a:t>emriyle büyük bir törenle karşılanan Ali Kuşçu, Ayasofya medresesine müderris oldu. Ali Kuşçu, 16 Aralık 1474 tarihinde İstanbul'da vefat etti.</a:t>
            </a:r>
            <a:r>
              <a:rPr lang="tr-TR" dirty="0"/>
              <a:t/>
            </a:r>
            <a:br>
              <a:rPr lang="tr-TR" dirty="0"/>
            </a:br>
            <a:r>
              <a:rPr lang="tr-TR" dirty="0"/>
              <a:t/>
            </a:r>
            <a:br>
              <a:rPr lang="tr-TR" dirty="0"/>
            </a:br>
            <a:endParaRPr lang="tr-TR" dirty="0"/>
          </a:p>
        </p:txBody>
      </p:sp>
      <p:sp>
        <p:nvSpPr>
          <p:cNvPr id="4" name="Dikdörtgen 3"/>
          <p:cNvSpPr/>
          <p:nvPr/>
        </p:nvSpPr>
        <p:spPr>
          <a:xfrm>
            <a:off x="825138" y="764704"/>
            <a:ext cx="7510389" cy="769441"/>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tr-TR" sz="4400" b="1" cap="none" spc="0" dirty="0" smtClean="0">
                <a:ln w="50800"/>
                <a:solidFill>
                  <a:schemeClr val="bg1">
                    <a:shade val="50000"/>
                  </a:schemeClr>
                </a:solidFill>
                <a:effectLst/>
              </a:rPr>
              <a:t>Ali Kuşçu (Ali Bin Muhammed</a:t>
            </a:r>
            <a:r>
              <a:rPr lang="tr-TR" sz="4400" b="1" dirty="0" smtClean="0">
                <a:ln w="50800"/>
                <a:solidFill>
                  <a:schemeClr val="bg1">
                    <a:shade val="50000"/>
                  </a:schemeClr>
                </a:solidFill>
              </a:rPr>
              <a:t>)</a:t>
            </a:r>
          </a:p>
        </p:txBody>
      </p:sp>
    </p:spTree>
    <p:extLst>
      <p:ext uri="{BB962C8B-B14F-4D97-AF65-F5344CB8AC3E}">
        <p14:creationId xmlns:p14="http://schemas.microsoft.com/office/powerpoint/2010/main" val="81800432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normAutofit fontScale="47500" lnSpcReduction="20000"/>
          </a:bodyPr>
          <a:lstStyle/>
          <a:p>
            <a:pPr marL="0" indent="0">
              <a:buNone/>
            </a:pPr>
            <a:r>
              <a:rPr lang="tr-TR" b="1" dirty="0"/>
              <a:t>Ali Nesin</a:t>
            </a:r>
            <a:r>
              <a:rPr lang="tr-TR" dirty="0"/>
              <a:t> (1956, </a:t>
            </a:r>
            <a:r>
              <a:rPr lang="tr-TR" dirty="0" smtClean="0"/>
              <a:t>İstanbul), </a:t>
            </a:r>
            <a:r>
              <a:rPr lang="tr-TR" dirty="0"/>
              <a:t>Türk matematikçi.</a:t>
            </a:r>
            <a:br>
              <a:rPr lang="tr-TR" dirty="0"/>
            </a:br>
            <a:r>
              <a:rPr lang="tr-TR" dirty="0"/>
              <a:t>1956'da İstanbul'da doğdu. İlkokuldan sonra ortaokulu İstanbul'da Saint Joseph Lisesi'nde, liseyi de İsviçre'nin Lozan kentinde tamamlayan Nesin 1977-1981 yılları arasında Paris VII Üniversitesi'nde matematik öğrenimi gördü. Daha sonra ABD'de Yale Üniversitesi'nde matematiksel mantık ve cebir konularında doktora yapan Ali Nesin, 1985-1986 arasında Kaliforniya Üniversitesi Berkeley </a:t>
            </a:r>
            <a:r>
              <a:rPr lang="tr-TR" dirty="0" err="1" smtClean="0"/>
              <a:t>Kampusü</a:t>
            </a:r>
            <a:r>
              <a:rPr lang="tr-TR" dirty="0" smtClean="0"/>
              <a:t>‘ </a:t>
            </a:r>
            <a:r>
              <a:rPr lang="tr-TR" dirty="0" err="1" smtClean="0"/>
              <a:t>nde</a:t>
            </a:r>
            <a:r>
              <a:rPr lang="tr-TR" dirty="0" smtClean="0"/>
              <a:t> </a:t>
            </a:r>
            <a:r>
              <a:rPr lang="tr-TR" dirty="0"/>
              <a:t>öğretim üyeliği yaptı. Türkiye'ye kısa dönem askerlik görevi için geldiği sırada "orduyu isyana teşvik" iddiasıyla tutuklanarak yargılandı. Yargılanma sonunda beraat ettiği halde pasaport verilmediği için işine dönemeyen Nesin, sonunda yeniden </a:t>
            </a:r>
            <a:r>
              <a:rPr lang="tr-TR" dirty="0" smtClean="0"/>
              <a:t>pasaport </a:t>
            </a:r>
            <a:r>
              <a:rPr lang="tr-TR" dirty="0"/>
              <a:t>alarak yurtdışına gitti. 1987-1989 arasında Notre </a:t>
            </a:r>
            <a:r>
              <a:rPr lang="tr-TR" dirty="0" err="1"/>
              <a:t>Dame</a:t>
            </a:r>
            <a:r>
              <a:rPr lang="tr-TR" dirty="0"/>
              <a:t> Üniversitesi'nde yardımcı doçent, ardından 1995'e kadar Kaliforniya Üniversitesi </a:t>
            </a:r>
            <a:r>
              <a:rPr lang="tr-TR" dirty="0" err="1"/>
              <a:t>Irvine</a:t>
            </a:r>
            <a:r>
              <a:rPr lang="tr-TR" dirty="0"/>
              <a:t> </a:t>
            </a:r>
            <a:r>
              <a:rPr lang="tr-TR" dirty="0" err="1"/>
              <a:t>Kampusü'nde</a:t>
            </a:r>
            <a:r>
              <a:rPr lang="tr-TR" dirty="0"/>
              <a:t> doçent ve daha sonra profesör olarak görev yaptı. 1993-1994 Öğretim Yılı'nı Bilkent Üniversitesi'nde misafir öğretim görevlisi olarak geçirdi. 1995'te, babası Aziz Nesin'in ölümü üzerine yurda kesin dönüş yaptı ve Nesin Vakfı yöneticiliğini üstlendi. Ayrıca Bilgi Üniversitesi Matematik Bölümü Başkanı olan Ali Nesin iki çocuk sahibidir. Kasım 2004'den beri de Nesin Yayınevi genel yönetmenliğini yapmaktadır.</a:t>
            </a:r>
            <a:br>
              <a:rPr lang="tr-TR" dirty="0"/>
            </a:br>
            <a:r>
              <a:rPr lang="tr-TR" dirty="0"/>
              <a:t>Ali Nesin'in </a:t>
            </a:r>
            <a:r>
              <a:rPr lang="tr-TR" i="1" dirty="0"/>
              <a:t>Matematik ve Korku</a:t>
            </a:r>
            <a:r>
              <a:rPr lang="tr-TR" dirty="0"/>
              <a:t>, </a:t>
            </a:r>
            <a:r>
              <a:rPr lang="tr-TR" i="1" dirty="0"/>
              <a:t>Matematik ve Doğa</a:t>
            </a:r>
            <a:r>
              <a:rPr lang="tr-TR" dirty="0"/>
              <a:t>, </a:t>
            </a:r>
            <a:r>
              <a:rPr lang="tr-TR" i="1" dirty="0"/>
              <a:t>Matematik ve Sonsuz</a:t>
            </a:r>
            <a:r>
              <a:rPr lang="tr-TR" dirty="0" smtClean="0"/>
              <a:t>, </a:t>
            </a:r>
            <a:r>
              <a:rPr lang="tr-TR" i="1" dirty="0" smtClean="0"/>
              <a:t>Develerle </a:t>
            </a:r>
            <a:r>
              <a:rPr lang="tr-TR" i="1" dirty="0"/>
              <a:t>Eşekler</a:t>
            </a:r>
            <a:r>
              <a:rPr lang="tr-TR" dirty="0"/>
              <a:t>, </a:t>
            </a:r>
            <a:r>
              <a:rPr lang="tr-TR" i="1" dirty="0"/>
              <a:t>Önermeler Mantığı</a:t>
            </a:r>
            <a:r>
              <a:rPr lang="tr-TR" dirty="0"/>
              <a:t> adlı kitaplarının </a:t>
            </a:r>
            <a:r>
              <a:rPr lang="tr-TR" dirty="0" smtClean="0"/>
              <a:t>yanı sıra </a:t>
            </a:r>
            <a:r>
              <a:rPr lang="tr-TR" dirty="0"/>
              <a:t>çeşitli dergilerde çıkmış bilimsel makaleleri ve İngilizce bir kitabı bulunmaktadır. Matematiksel araştırma alanı </a:t>
            </a:r>
            <a:r>
              <a:rPr lang="tr-TR" dirty="0" smtClean="0"/>
              <a:t>«</a:t>
            </a:r>
            <a:r>
              <a:rPr lang="tr-TR" dirty="0" err="1" smtClean="0"/>
              <a:t>Morley</a:t>
            </a:r>
            <a:r>
              <a:rPr lang="tr-TR" dirty="0" smtClean="0"/>
              <a:t> </a:t>
            </a:r>
            <a:r>
              <a:rPr lang="tr-TR" dirty="0"/>
              <a:t>mertebesi sonlu </a:t>
            </a:r>
            <a:r>
              <a:rPr lang="tr-TR" dirty="0" smtClean="0"/>
              <a:t>gruplar» </a:t>
            </a:r>
            <a:r>
              <a:rPr lang="tr-TR" dirty="0" err="1" smtClean="0"/>
              <a:t>dır</a:t>
            </a:r>
            <a:r>
              <a:rPr lang="tr-TR" dirty="0" smtClean="0"/>
              <a:t>. </a:t>
            </a:r>
            <a:r>
              <a:rPr lang="tr-TR" dirty="0"/>
              <a:t>Aynı zamanda, üç ayda bir yayımlanan, Matematik Dünyası adlı bir matematik dergisi çıkarmaktadır.</a:t>
            </a:r>
            <a:br>
              <a:rPr lang="tr-TR" dirty="0"/>
            </a:br>
            <a:r>
              <a:rPr lang="tr-TR" dirty="0"/>
              <a:t>Matematik araştırmaları, bölüm başkanlığı ve Nesin Vakfı yöneticiliğinin yanı sıra yağlıboya resim, desen ve portre çalışmaları da yapmaktadır. Türkiye İnsan Hakları Kurumu (TİHAK) kurucu üyesidir</a:t>
            </a:r>
          </a:p>
        </p:txBody>
      </p:sp>
      <p:sp>
        <p:nvSpPr>
          <p:cNvPr id="4" name="Dikdörtgen 3"/>
          <p:cNvSpPr/>
          <p:nvPr/>
        </p:nvSpPr>
        <p:spPr>
          <a:xfrm>
            <a:off x="3120062" y="404664"/>
            <a:ext cx="2836034"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tr-TR"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Ali Nesin</a:t>
            </a:r>
            <a:endParaRPr lang="tr-TR"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65263"/>
            <a:ext cx="2291860" cy="1535546"/>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01061159"/>
      </p:ext>
    </p:extLst>
  </p:cSld>
  <p:clrMapOvr>
    <a:masterClrMapping/>
  </p:clrMapOvr>
  <p:transition spd="slow">
    <p:wheel spokes="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normAutofit fontScale="62500" lnSpcReduction="20000"/>
          </a:bodyPr>
          <a:lstStyle/>
          <a:p>
            <a:pPr marL="0" indent="0">
              <a:buNone/>
            </a:pPr>
            <a:r>
              <a:rPr lang="tr-TR" b="1" dirty="0"/>
              <a:t>Attila Aşkar</a:t>
            </a:r>
            <a:r>
              <a:rPr lang="tr-TR" dirty="0"/>
              <a:t> Türk bilim insanı ve eğitimci.</a:t>
            </a:r>
            <a:br>
              <a:rPr lang="tr-TR" dirty="0"/>
            </a:br>
            <a:r>
              <a:rPr lang="tr-TR" dirty="0"/>
              <a:t>Attila Aşkar, matematik profesörü ve halen Koç Üniversitesi rektörüdür. Bu göreve atanmadan önce, Koç Üniversitesi'nde Fen, İnsani Bilimler ve Edebiyat Fakültesi dekanı ve </a:t>
            </a:r>
            <a:r>
              <a:rPr lang="tr-TR" dirty="0" err="1"/>
              <a:t>provost</a:t>
            </a:r>
            <a:r>
              <a:rPr lang="tr-TR" dirty="0"/>
              <a:t> olarak görev almıştır.</a:t>
            </a:r>
            <a:br>
              <a:rPr lang="tr-TR" dirty="0"/>
            </a:br>
            <a:r>
              <a:rPr lang="tr-TR" dirty="0"/>
              <a:t>Attila Aşkar, mühendislik diplomasını İstanbul Teknik Üniversitesi'nden 1966 yılında almış ve doktorasını Princeton Üniversitesi'ne 1969'da sunmuştur. Akademik hayatı boyunca da, Boğaziçi Üniversitesi, Brown Üniversitesi, Princeton Üniversitesi, Paris VI Üniversitesi, </a:t>
            </a:r>
            <a:r>
              <a:rPr lang="tr-TR" dirty="0" err="1"/>
              <a:t>Max</a:t>
            </a:r>
            <a:r>
              <a:rPr lang="tr-TR" dirty="0"/>
              <a:t>-Planck Enstitüsü ve </a:t>
            </a:r>
            <a:r>
              <a:rPr lang="tr-TR" dirty="0" err="1"/>
              <a:t>Stokholm'deki</a:t>
            </a:r>
            <a:r>
              <a:rPr lang="tr-TR" dirty="0"/>
              <a:t> </a:t>
            </a:r>
            <a:r>
              <a:rPr lang="tr-TR" dirty="0" err="1"/>
              <a:t>Royal</a:t>
            </a:r>
            <a:r>
              <a:rPr lang="tr-TR" dirty="0"/>
              <a:t> </a:t>
            </a:r>
            <a:r>
              <a:rPr lang="tr-TR" dirty="0" err="1"/>
              <a:t>Institute</a:t>
            </a:r>
            <a:r>
              <a:rPr lang="tr-TR" dirty="0"/>
              <a:t> of </a:t>
            </a:r>
            <a:r>
              <a:rPr lang="tr-TR" dirty="0" err="1"/>
              <a:t>Technology'de</a:t>
            </a:r>
            <a:r>
              <a:rPr lang="tr-TR" dirty="0"/>
              <a:t> hizmet vermiştir.</a:t>
            </a:r>
            <a:br>
              <a:rPr lang="tr-TR" dirty="0"/>
            </a:br>
            <a:r>
              <a:rPr lang="tr-TR" dirty="0"/>
              <a:t>Attila Aşkar, </a:t>
            </a:r>
            <a:r>
              <a:rPr lang="tr-TR" dirty="0" err="1"/>
              <a:t>Tübitak'tan</a:t>
            </a:r>
            <a:r>
              <a:rPr lang="tr-TR" dirty="0"/>
              <a:t> ve Kültür Bakanlığı'ndan ödüller almış bir </a:t>
            </a:r>
            <a:r>
              <a:rPr lang="tr-TR" dirty="0" smtClean="0"/>
              <a:t>bilim adamıdır </a:t>
            </a:r>
            <a:r>
              <a:rPr lang="tr-TR" dirty="0"/>
              <a:t>ve Türkiye Bilimler Akademisi (TÜBA) üyesidir.</a:t>
            </a:r>
            <a:br>
              <a:rPr lang="tr-TR" dirty="0"/>
            </a:br>
            <a:r>
              <a:rPr lang="tr-TR" dirty="0"/>
              <a:t>Araştırmaları, kuantum dalgaları; </a:t>
            </a:r>
            <a:r>
              <a:rPr lang="tr-TR" dirty="0" err="1"/>
              <a:t>wavelet</a:t>
            </a:r>
            <a:r>
              <a:rPr lang="tr-TR" dirty="0"/>
              <a:t> analizi ve moleküler dinamik üzerinedir.</a:t>
            </a:r>
            <a:br>
              <a:rPr lang="tr-TR" dirty="0"/>
            </a:br>
            <a:r>
              <a:rPr lang="tr-TR" dirty="0"/>
              <a:t>Aşkar, 80 bilimsel makale ve 2 kitabın yazarıdır. Ayrıca </a:t>
            </a:r>
            <a:r>
              <a:rPr lang="tr-TR" dirty="0" smtClean="0"/>
              <a:t>matematiğe </a:t>
            </a:r>
            <a:r>
              <a:rPr lang="tr-TR" b="1" dirty="0"/>
              <a:t>Aşkar Teoremi</a:t>
            </a:r>
            <a:r>
              <a:rPr lang="tr-TR" dirty="0"/>
              <a:t> olarak geçen bir teorisi de vardır. </a:t>
            </a:r>
          </a:p>
        </p:txBody>
      </p:sp>
      <p:sp>
        <p:nvSpPr>
          <p:cNvPr id="4" name="Dikdörtgen 3"/>
          <p:cNvSpPr/>
          <p:nvPr/>
        </p:nvSpPr>
        <p:spPr>
          <a:xfrm>
            <a:off x="2729991" y="692696"/>
            <a:ext cx="3684022" cy="923330"/>
          </a:xfrm>
          <a:prstGeom prst="rect">
            <a:avLst/>
          </a:prstGeom>
          <a:noFill/>
        </p:spPr>
        <p:txBody>
          <a:bodyPr wrap="none" lIns="91440" tIns="45720" rIns="91440" bIns="45720">
            <a:spAutoFit/>
          </a:bodyPr>
          <a:lstStyle/>
          <a:p>
            <a:pPr algn="ctr"/>
            <a:r>
              <a:rPr lang="tr-TR"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Attila Aşkar</a:t>
            </a:r>
            <a:endParaRPr lang="tr-TR"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208" y="446322"/>
            <a:ext cx="2117495" cy="1416075"/>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spTree>
    <p:extLst>
      <p:ext uri="{BB962C8B-B14F-4D97-AF65-F5344CB8AC3E}">
        <p14:creationId xmlns:p14="http://schemas.microsoft.com/office/powerpoint/2010/main" val="23573897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16632"/>
            <a:ext cx="1440160" cy="20162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3" name="İçerik Yer Tutucusu 2"/>
              <p:cNvSpPr>
                <a:spLocks noGrp="1"/>
              </p:cNvSpPr>
              <p:nvPr>
                <p:ph idx="1"/>
              </p:nvPr>
            </p:nvSpPr>
            <p:spPr/>
            <p:txBody>
              <a:bodyPr>
                <a:normAutofit fontScale="62500" lnSpcReduction="20000"/>
              </a:bodyPr>
              <a:lstStyle/>
              <a:p>
                <a:pPr marL="0" indent="0">
                  <a:buNone/>
                </a:pPr>
                <a:r>
                  <a:rPr lang="tr-TR" b="1" dirty="0" smtClean="0"/>
                  <a:t>Abdülhamid </a:t>
                </a:r>
                <a:r>
                  <a:rPr lang="tr-TR" b="1" dirty="0" err="1"/>
                  <a:t>İbn</a:t>
                </a:r>
                <a:r>
                  <a:rPr lang="tr-TR" b="1" dirty="0"/>
                  <a:t> Türk</a:t>
                </a:r>
                <a:r>
                  <a:rPr lang="tr-TR" dirty="0"/>
                  <a:t/>
                </a:r>
                <a:br>
                  <a:rPr lang="tr-TR" dirty="0"/>
                </a:br>
                <a:r>
                  <a:rPr lang="tr-TR" dirty="0"/>
                  <a:t/>
                </a:r>
                <a:br>
                  <a:rPr lang="tr-TR" dirty="0"/>
                </a:br>
                <a:r>
                  <a:rPr lang="tr-TR" dirty="0"/>
                  <a:t>Tarihte Türk lakabını taşıyan nadir Türk bilim adamlarındandır. </a:t>
                </a:r>
                <a:r>
                  <a:rPr lang="tr-TR" dirty="0" err="1" smtClean="0"/>
                  <a:t>Hârezmi</a:t>
                </a:r>
                <a:r>
                  <a:rPr lang="tr-TR" dirty="0" smtClean="0"/>
                  <a:t>‘ </a:t>
                </a:r>
                <a:r>
                  <a:rPr lang="tr-TR" dirty="0" err="1" smtClean="0"/>
                  <a:t>nin</a:t>
                </a:r>
                <a:r>
                  <a:rPr lang="tr-TR" dirty="0" smtClean="0"/>
                  <a:t> </a:t>
                </a:r>
                <a:r>
                  <a:rPr lang="tr-TR" dirty="0"/>
                  <a:t>çağdaşıdır. Cebir konusunda yazmış olduğu kitabın ancak küçük bir bölümü bugün elimizde bulunmaktadır. Burada, özel tipler halinde gruplandırılmış ikinci derece denklemlerinin çözümleri, </a:t>
                </a:r>
                <a:r>
                  <a:rPr lang="tr-TR" dirty="0" err="1" smtClean="0"/>
                  <a:t>Hârizmi</a:t>
                </a:r>
                <a:r>
                  <a:rPr lang="tr-TR" dirty="0" smtClean="0"/>
                  <a:t>‘ </a:t>
                </a:r>
                <a:r>
                  <a:rPr lang="tr-TR" dirty="0" err="1" smtClean="0"/>
                  <a:t>ninkilerden</a:t>
                </a:r>
                <a:r>
                  <a:rPr lang="tr-TR" dirty="0" smtClean="0"/>
                  <a:t> </a:t>
                </a:r>
                <a:r>
                  <a:rPr lang="tr-TR" dirty="0"/>
                  <a:t>daha ayrıntılı olarak verilmiştir.</a:t>
                </a:r>
                <a:br>
                  <a:rPr lang="tr-TR" dirty="0"/>
                </a:br>
                <a:r>
                  <a:rPr lang="tr-TR" dirty="0"/>
                  <a:t/>
                </a:r>
                <a:br>
                  <a:rPr lang="tr-TR" dirty="0"/>
                </a:br>
                <a:r>
                  <a:rPr lang="tr-TR" dirty="0" smtClean="0"/>
                  <a:t>Mesela </a:t>
                </a:r>
                <a14:m>
                  <m:oMath xmlns:m="http://schemas.openxmlformats.org/officeDocument/2006/math">
                    <m:sSup>
                      <m:sSupPr>
                        <m:ctrlPr>
                          <a:rPr lang="tr-TR" b="0" i="1" smtClean="0">
                            <a:latin typeface="Cambria Math"/>
                          </a:rPr>
                        </m:ctrlPr>
                      </m:sSupPr>
                      <m:e>
                        <m:r>
                          <a:rPr lang="tr-TR" b="0" i="1" smtClean="0">
                            <a:latin typeface="Cambria Math"/>
                          </a:rPr>
                          <m:t>𝑥</m:t>
                        </m:r>
                      </m:e>
                      <m:sup>
                        <m:r>
                          <a:rPr lang="tr-TR" b="0" i="1" smtClean="0">
                            <a:latin typeface="Cambria Math"/>
                          </a:rPr>
                          <m:t>2</m:t>
                        </m:r>
                      </m:sup>
                    </m:sSup>
                    <m:r>
                      <a:rPr lang="tr-TR" b="0" i="1" smtClean="0">
                        <a:latin typeface="Cambria Math"/>
                      </a:rPr>
                      <m:t>+</m:t>
                    </m:r>
                    <m:r>
                      <a:rPr lang="tr-TR" b="0" i="1" smtClean="0">
                        <a:latin typeface="Cambria Math"/>
                      </a:rPr>
                      <m:t>𝑐</m:t>
                    </m:r>
                    <m:r>
                      <a:rPr lang="tr-TR" b="0" i="1" smtClean="0">
                        <a:latin typeface="Cambria Math"/>
                      </a:rPr>
                      <m:t>=</m:t>
                    </m:r>
                    <m:r>
                      <a:rPr lang="tr-TR" b="0" i="1" smtClean="0">
                        <a:latin typeface="Cambria Math"/>
                      </a:rPr>
                      <m:t>𝑏𝑥</m:t>
                    </m:r>
                  </m:oMath>
                </a14:m>
                <a:r>
                  <a:rPr lang="tr-TR" dirty="0" smtClean="0"/>
                  <a:t> denkleminin</a:t>
                </a:r>
                <a:r>
                  <a:rPr lang="tr-TR" dirty="0"/>
                  <a:t>, diğer denklem tiplerinden farklı olarak iki çözümü olduğunu ayrı ayrı şekillerle göstermiş olduğu halde, </a:t>
                </a:r>
                <a:r>
                  <a:rPr lang="tr-TR" dirty="0" err="1"/>
                  <a:t>Hârizmi</a:t>
                </a:r>
                <a:r>
                  <a:rPr lang="tr-TR" dirty="0"/>
                  <a:t> bir tek şekil kullanmıştır; ayrıca Abdülhamid </a:t>
                </a:r>
                <a:r>
                  <a:rPr lang="tr-TR" dirty="0" err="1"/>
                  <a:t>İ</a:t>
                </a:r>
                <a:r>
                  <a:rPr lang="tr-TR" dirty="0" err="1" smtClean="0"/>
                  <a:t>bn</a:t>
                </a:r>
                <a:r>
                  <a:rPr lang="tr-TR" dirty="0" smtClean="0"/>
                  <a:t> </a:t>
                </a:r>
                <a:r>
                  <a:rPr lang="tr-TR" dirty="0"/>
                  <a:t>Türk, </a:t>
                </a:r>
                <a:r>
                  <a:rPr lang="tr-TR" dirty="0" smtClean="0"/>
                  <a:t>c * (b/2)² durumunda </a:t>
                </a:r>
                <a:r>
                  <a:rPr lang="tr-TR" dirty="0"/>
                  <a:t>çözümün imkansız olacağını da şekil vererek kanıtlamıştır. Bu nedenle </a:t>
                </a:r>
                <a:r>
                  <a:rPr lang="tr-TR" dirty="0" err="1"/>
                  <a:t>İbn</a:t>
                </a:r>
                <a:r>
                  <a:rPr lang="tr-TR" dirty="0"/>
                  <a:t> Türk'ün açıklamasının </a:t>
                </a:r>
                <a:r>
                  <a:rPr lang="tr-TR" dirty="0" err="1" smtClean="0"/>
                  <a:t>Hârizmi</a:t>
                </a:r>
                <a:r>
                  <a:rPr lang="tr-TR" dirty="0" smtClean="0"/>
                  <a:t>‘ </a:t>
                </a:r>
                <a:r>
                  <a:rPr lang="tr-TR" dirty="0" err="1" smtClean="0"/>
                  <a:t>ninkinden</a:t>
                </a:r>
                <a:r>
                  <a:rPr lang="tr-TR" dirty="0" smtClean="0"/>
                  <a:t> </a:t>
                </a:r>
                <a:r>
                  <a:rPr lang="tr-TR" dirty="0"/>
                  <a:t>daha mükemmel olduğu söylenebilir.</a:t>
                </a:r>
                <a:br>
                  <a:rPr lang="tr-TR" dirty="0"/>
                </a:br>
                <a:r>
                  <a:rPr lang="tr-TR" dirty="0"/>
                  <a:t/>
                </a:r>
                <a:br>
                  <a:rPr lang="tr-TR" dirty="0"/>
                </a:br>
                <a:r>
                  <a:rPr lang="tr-TR" dirty="0" err="1"/>
                  <a:t>İbn</a:t>
                </a:r>
                <a:r>
                  <a:rPr lang="tr-TR" dirty="0"/>
                  <a:t> Türk'ün söz konusu cebir kitabı, </a:t>
                </a:r>
                <a:r>
                  <a:rPr lang="tr-TR" dirty="0" err="1" smtClean="0"/>
                  <a:t>Hârizmi</a:t>
                </a:r>
                <a:r>
                  <a:rPr lang="tr-TR" dirty="0" smtClean="0"/>
                  <a:t>‘ </a:t>
                </a:r>
                <a:r>
                  <a:rPr lang="tr-TR" dirty="0" err="1" smtClean="0"/>
                  <a:t>nin</a:t>
                </a:r>
                <a:r>
                  <a:rPr lang="tr-TR" dirty="0" smtClean="0"/>
                  <a:t> </a:t>
                </a:r>
                <a:r>
                  <a:rPr lang="tr-TR" dirty="0"/>
                  <a:t>ilk cebir kitabı yazarı olma özelliğini şüpheli bir hale getirmektedir, buna rağmen </a:t>
                </a:r>
                <a:r>
                  <a:rPr lang="tr-TR" dirty="0" err="1" smtClean="0"/>
                  <a:t>Hârizmi</a:t>
                </a:r>
                <a:r>
                  <a:rPr lang="tr-TR" dirty="0" smtClean="0"/>
                  <a:t>‘ </a:t>
                </a:r>
                <a:r>
                  <a:rPr lang="tr-TR" dirty="0" err="1" smtClean="0"/>
                  <a:t>nin</a:t>
                </a:r>
                <a:r>
                  <a:rPr lang="tr-TR" dirty="0" smtClean="0"/>
                  <a:t> </a:t>
                </a:r>
                <a:r>
                  <a:rPr lang="tr-TR" dirty="0"/>
                  <a:t>cebir tarihindeki etkisi tartışılamaz önemdedir </a:t>
                </a:r>
              </a:p>
            </p:txBody>
          </p:sp>
        </mc:Choice>
        <mc:Fallback xmlns="">
          <p:sp>
            <p:nvSpPr>
              <p:cNvPr id="3" name="İçerik Yer Tutucusu 2"/>
              <p:cNvSpPr>
                <a:spLocks noGrp="1" noRot="1" noChangeAspect="1" noMove="1" noResize="1" noEditPoints="1" noAdjustHandles="1" noChangeArrowheads="1" noChangeShapeType="1" noTextEdit="1"/>
              </p:cNvSpPr>
              <p:nvPr>
                <p:ph idx="1"/>
              </p:nvPr>
            </p:nvSpPr>
            <p:spPr>
              <a:blipFill rotWithShape="1">
                <a:blip r:embed="rId4"/>
                <a:stretch>
                  <a:fillRect l="-270" t="-1563" r="-360"/>
                </a:stretch>
              </a:blipFill>
            </p:spPr>
            <p:txBody>
              <a:bodyPr/>
              <a:lstStyle/>
              <a:p>
                <a:r>
                  <a:rPr lang="tr-TR">
                    <a:noFill/>
                  </a:rPr>
                  <a:t> </a:t>
                </a:r>
              </a:p>
            </p:txBody>
          </p:sp>
        </mc:Fallback>
      </mc:AlternateContent>
      <p:sp>
        <p:nvSpPr>
          <p:cNvPr id="4" name="Dikdörtgen 3"/>
          <p:cNvSpPr/>
          <p:nvPr/>
        </p:nvSpPr>
        <p:spPr>
          <a:xfrm>
            <a:off x="1012692" y="764704"/>
            <a:ext cx="7112909" cy="923330"/>
          </a:xfrm>
          <a:prstGeom prst="rect">
            <a:avLst/>
          </a:prstGeom>
          <a:noFill/>
        </p:spPr>
        <p:txBody>
          <a:bodyPr wrap="none" lIns="91440" tIns="45720" rIns="91440" bIns="45720">
            <a:spAutoFit/>
          </a:bodyPr>
          <a:lstStyle/>
          <a:p>
            <a:pPr algn="ctr"/>
            <a:r>
              <a:rPr lang="tr-TR"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Abdülhamid </a:t>
            </a:r>
            <a:r>
              <a:rPr lang="tr-TR" sz="54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İbn</a:t>
            </a:r>
            <a:r>
              <a:rPr lang="tr-TR"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Türk</a:t>
            </a:r>
            <a:endParaRPr lang="tr-TR"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932171337"/>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noAutofit/>
          </a:bodyPr>
          <a:lstStyle/>
          <a:p>
            <a:pPr marL="0" indent="0">
              <a:buNone/>
            </a:pPr>
            <a:r>
              <a:rPr lang="tr-TR" sz="1200" dirty="0"/>
              <a:t>1910 yılında Selanik’te doğdu. Yüksek öğrenimini Fransa’da </a:t>
            </a:r>
            <a:r>
              <a:rPr lang="tr-TR" sz="1200" dirty="0" err="1"/>
              <a:t>Ecole</a:t>
            </a:r>
            <a:r>
              <a:rPr lang="tr-TR" sz="1200" dirty="0"/>
              <a:t> Normale </a:t>
            </a:r>
            <a:r>
              <a:rPr lang="tr-TR" sz="1200" dirty="0" err="1"/>
              <a:t>Superieure’de</a:t>
            </a:r>
            <a:r>
              <a:rPr lang="tr-TR" sz="1200" dirty="0"/>
              <a:t> tamamladı (1932). Bir süre Galatasaray Lisesi’nde matematik öğretmenliği yaptıktan sonra İstanbul Üniversitesi Fen Fakültesi’nde doçent adayı olarak çalıştı. Doktorasını yapmak için Almanya’ya gitti. 1938 yılında </a:t>
            </a:r>
            <a:r>
              <a:rPr lang="tr-TR" sz="1200" dirty="0" err="1"/>
              <a:t>Göttingen</a:t>
            </a:r>
            <a:r>
              <a:rPr lang="tr-TR" sz="1200" dirty="0"/>
              <a:t> Üniversitesi’nde doktorasını bitirdi. Yurda döndüğünde İstanbul Üniversitesi Fen Fakültesi’nde profesör ve </a:t>
            </a:r>
            <a:r>
              <a:rPr lang="tr-TR" sz="1200" dirty="0" err="1"/>
              <a:t>ordinaryus</a:t>
            </a:r>
            <a:r>
              <a:rPr lang="tr-TR" sz="1200" dirty="0"/>
              <a:t> </a:t>
            </a:r>
            <a:r>
              <a:rPr lang="tr-TR" sz="1200" dirty="0" err="1"/>
              <a:t>profersörlüğe</a:t>
            </a:r>
            <a:r>
              <a:rPr lang="tr-TR" sz="1200" dirty="0"/>
              <a:t> yükseldi. Burada 1962 yılına kadar çalıştı. Daha sonra Robert Koleji’nde Matematik dersleri vermeye başladı.1964 yılında Türkiye Bilimsel ve Teknik Araştırma Kurumu (</a:t>
            </a:r>
            <a:r>
              <a:rPr lang="tr-TR" sz="1200" dirty="0" err="1"/>
              <a:t>Tübitak</a:t>
            </a:r>
            <a:r>
              <a:rPr lang="tr-TR" sz="1200" dirty="0"/>
              <a:t>) bilim kolu başkanı oldu.</a:t>
            </a:r>
            <a:br>
              <a:rPr lang="tr-TR" sz="1200" dirty="0"/>
            </a:br>
            <a:r>
              <a:rPr lang="tr-TR" sz="1200" dirty="0"/>
              <a:t>Daha sonra gittiği Amerika Birleşik Devletleri’nde araştırma ve incelemelerde bulundu; Kaliforniya Üniversitesi’nde konuk öğretim üyesi olarak görev yaptı. 1967 yılında yurda dönüşünde Orta Doğu Teknik Üniversitesi’nde öğretim üyeliğine getirildi. 1980 yılında emekli oldu. Emekliye ayrıldıktan sonra TÜBİTAK’a bağlı Gebze Araştırma Merkezi’nde görev aldı. 1985 ve 1989 yılları arasında Türk Matematik Derneği başkanlığını yaptı.</a:t>
            </a:r>
            <a:br>
              <a:rPr lang="tr-TR" sz="1200" dirty="0"/>
            </a:br>
            <a:r>
              <a:rPr lang="tr-TR" sz="1200" dirty="0" err="1"/>
              <a:t>Arf</a:t>
            </a:r>
            <a:r>
              <a:rPr lang="tr-TR" sz="1200" dirty="0"/>
              <a:t> İnönü Armağanı’nı (1948) ve </a:t>
            </a:r>
            <a:r>
              <a:rPr lang="tr-TR" sz="1200" dirty="0" err="1"/>
              <a:t>Tübitak</a:t>
            </a:r>
            <a:r>
              <a:rPr lang="tr-TR" sz="1200" dirty="0"/>
              <a:t> Bilim Ödülü’nü kazandı (1974). Cebir ve Sayılar Teorisi üzerine uluslararası bir sempozyum 1990′da 3 ve 7 Eylül tarihleri arasında </a:t>
            </a:r>
            <a:r>
              <a:rPr lang="tr-TR" sz="1200" dirty="0" err="1"/>
              <a:t>Arf’in</a:t>
            </a:r>
            <a:r>
              <a:rPr lang="tr-TR" sz="1200" dirty="0"/>
              <a:t> onuruna Silivri’de gerçekleştirilmiştir. Halkalar ve Geometri üzerine ilk konferanslarda 1984′te İstanbul’da yapılmıştır. </a:t>
            </a:r>
            <a:r>
              <a:rPr lang="tr-TR" sz="1200" dirty="0" err="1"/>
              <a:t>Arf</a:t>
            </a:r>
            <a:r>
              <a:rPr lang="tr-TR" sz="1200" dirty="0"/>
              <a:t>, matematikte geometri kavramı üzerine bir makale sunmuştur. Cahit </a:t>
            </a:r>
            <a:r>
              <a:rPr lang="tr-TR" sz="1200" dirty="0" err="1"/>
              <a:t>Arf</a:t>
            </a:r>
            <a:r>
              <a:rPr lang="tr-TR" sz="1200" dirty="0"/>
              <a:t> 1997 yılının Aralık ayında bir kalp rahatsızlığı nedeniyle aramızdan ayrıldı.</a:t>
            </a:r>
            <a:br>
              <a:rPr lang="tr-TR" sz="1200" dirty="0"/>
            </a:br>
            <a:endParaRPr lang="tr-TR" sz="1200" dirty="0"/>
          </a:p>
        </p:txBody>
      </p:sp>
      <p:sp>
        <p:nvSpPr>
          <p:cNvPr id="4" name="Dikdörtgen 3"/>
          <p:cNvSpPr/>
          <p:nvPr/>
        </p:nvSpPr>
        <p:spPr>
          <a:xfrm>
            <a:off x="3121921" y="764704"/>
            <a:ext cx="2861682" cy="923330"/>
          </a:xfrm>
          <a:prstGeom prst="rect">
            <a:avLst/>
          </a:prstGeom>
          <a:noFill/>
        </p:spPr>
        <p:txBody>
          <a:bodyPr wrap="none" lIns="91440" tIns="45720" rIns="91440" bIns="45720">
            <a:spAutoFit/>
          </a:bodyPr>
          <a:lstStyle/>
          <a:p>
            <a:pPr algn="ctr"/>
            <a:r>
              <a:rPr lang="tr-TR"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Cahit </a:t>
            </a:r>
            <a:r>
              <a:rPr lang="tr-TR" sz="54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Arf</a:t>
            </a:r>
            <a:endParaRPr lang="tr-TR"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6" y="398099"/>
            <a:ext cx="1368152" cy="1656537"/>
          </a:xfrm>
          <a:prstGeom prst="roundRect">
            <a:avLst>
              <a:gd name="adj" fmla="val 50000"/>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9994495"/>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normAutofit fontScale="55000" lnSpcReduction="20000"/>
          </a:bodyPr>
          <a:lstStyle/>
          <a:p>
            <a:pPr marL="0" indent="0">
              <a:buNone/>
            </a:pPr>
            <a:r>
              <a:rPr lang="tr-TR" dirty="0"/>
              <a:t>İstanbul Yüksek Mühendis </a:t>
            </a:r>
            <a:r>
              <a:rPr lang="tr-TR" dirty="0" err="1"/>
              <a:t>mektebi’ni</a:t>
            </a:r>
            <a:r>
              <a:rPr lang="tr-TR" dirty="0"/>
              <a:t> bitirdikten (1914) sonra Berlin Üniversitesi’nde Albert </a:t>
            </a:r>
            <a:r>
              <a:rPr lang="tr-TR" dirty="0" err="1"/>
              <a:t>Einstein’in</a:t>
            </a:r>
            <a:r>
              <a:rPr lang="tr-TR" dirty="0"/>
              <a:t> yanında doktorasını yaptı (1919). Türkiye’ye dönünce, bitirdiği okulda öğretim üyesi olarak çalışmaya başladı. Üniversite reformunu hazırlayan kurulda yer aldı. Yeni kurulan İstanbul Üniversitesi Fen Fakültesi’nde analiz profesörü ve dekan olduğu gibi Yüksek Mühendis Mektebi’nde de ders vermeye devam etti. Yüksek Mühendis Mektebi İstanbul Teknik Üniversitesi’ne dönüştürülünce buradan ayrıldı ve yalnızca İstanbul Üniversitesi’nde çalışmaya devam etti. Daha sonra burada ordinaryüs profesör oldu. 1948 yılında Fen Fakültesi </a:t>
            </a:r>
            <a:r>
              <a:rPr lang="tr-TR" dirty="0" err="1"/>
              <a:t>Dekanlığı’na</a:t>
            </a:r>
            <a:r>
              <a:rPr lang="tr-TR" dirty="0"/>
              <a:t> getirildi.</a:t>
            </a:r>
            <a:br>
              <a:rPr lang="tr-TR" dirty="0"/>
            </a:br>
            <a:r>
              <a:rPr lang="tr-TR" dirty="0"/>
              <a:t>1940-1952 yılları arasında İstanbul Üniversitesi Fen Fakültesi’ne bağlı Matematik Enstitüsü’nün başkanlığını yaptı. Türkiye’de yüksek matematik öğretiminin yaygınlaşmasında ve çağdaş matematiğin yerleşmesinde etkin rol oynadı. Mekaniğin matematik esaslara dayandırılmasına da öncülük etti. Matematik ve fizik bilimlerinin felsefe ile olan ilişkileri üzerinde de çalışmalarda bulunan Erim’in Almanca ve Türkçe yapıtları bulunmaktadır. Bunlardan bazıları şunlardır:</a:t>
            </a:r>
            <a:br>
              <a:rPr lang="tr-TR" dirty="0"/>
            </a:br>
            <a:r>
              <a:rPr lang="tr-TR" dirty="0"/>
              <a:t>Nazari Hesap (1931), </a:t>
            </a:r>
            <a:r>
              <a:rPr lang="tr-TR" dirty="0" err="1"/>
              <a:t>Mihanik</a:t>
            </a:r>
            <a:r>
              <a:rPr lang="tr-TR" dirty="0"/>
              <a:t> (1934), Diferansiyel ve İntegral Hesap (1945), </a:t>
            </a:r>
            <a:r>
              <a:rPr lang="tr-TR" dirty="0" err="1"/>
              <a:t>Über</a:t>
            </a:r>
            <a:r>
              <a:rPr lang="tr-TR" dirty="0"/>
              <a:t> </a:t>
            </a:r>
            <a:r>
              <a:rPr lang="tr-TR" dirty="0" err="1"/>
              <a:t>die</a:t>
            </a:r>
            <a:r>
              <a:rPr lang="tr-TR" dirty="0"/>
              <a:t> </a:t>
            </a:r>
            <a:r>
              <a:rPr lang="tr-TR" dirty="0" err="1"/>
              <a:t>Traghe</a:t>
            </a:r>
            <a:r>
              <a:rPr lang="tr-TR" dirty="0"/>
              <a:t>-</a:t>
            </a:r>
            <a:r>
              <a:rPr lang="tr-TR" dirty="0" err="1"/>
              <a:t>its</a:t>
            </a:r>
            <a:r>
              <a:rPr lang="tr-TR" dirty="0"/>
              <a:t>-formen </a:t>
            </a:r>
            <a:r>
              <a:rPr lang="tr-TR" dirty="0" err="1"/>
              <a:t>eines</a:t>
            </a:r>
            <a:r>
              <a:rPr lang="tr-TR" dirty="0"/>
              <a:t> </a:t>
            </a:r>
            <a:r>
              <a:rPr lang="tr-TR" dirty="0" err="1"/>
              <a:t>modulsystems</a:t>
            </a:r>
            <a:r>
              <a:rPr lang="tr-TR" dirty="0"/>
              <a:t> (Bir modül sisteminin süredurum biçimleri üstüne - 1928)</a:t>
            </a:r>
            <a:br>
              <a:rPr lang="tr-TR" dirty="0"/>
            </a:br>
            <a:endParaRPr lang="tr-TR" dirty="0"/>
          </a:p>
        </p:txBody>
      </p:sp>
      <p:sp>
        <p:nvSpPr>
          <p:cNvPr id="4" name="Dikdörtgen 3"/>
          <p:cNvSpPr/>
          <p:nvPr/>
        </p:nvSpPr>
        <p:spPr>
          <a:xfrm>
            <a:off x="2595970" y="692696"/>
            <a:ext cx="3945311"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tr-TR"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Kerim Erim</a:t>
            </a:r>
            <a:endParaRPr lang="tr-TR"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110245"/>
            <a:ext cx="1433251" cy="2088232"/>
          </a:xfrm>
          <a:prstGeom prst="roundRect">
            <a:avLst>
              <a:gd name="adj" fmla="val 50000"/>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5294809"/>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normAutofit fontScale="40000" lnSpcReduction="20000"/>
          </a:bodyPr>
          <a:lstStyle/>
          <a:p>
            <a:pPr marL="0" indent="0">
              <a:buNone/>
            </a:pPr>
            <a:r>
              <a:rPr lang="tr-TR" dirty="0"/>
              <a:t>Asıl adı </a:t>
            </a:r>
            <a:r>
              <a:rPr lang="tr-TR" dirty="0" err="1"/>
              <a:t>Giyaseddin</a:t>
            </a:r>
            <a:r>
              <a:rPr lang="tr-TR" dirty="0"/>
              <a:t> </a:t>
            </a:r>
            <a:r>
              <a:rPr lang="tr-TR" dirty="0" err="1"/>
              <a:t>Ebu’l</a:t>
            </a:r>
            <a:r>
              <a:rPr lang="tr-TR" dirty="0"/>
              <a:t> </a:t>
            </a:r>
            <a:r>
              <a:rPr lang="tr-TR" dirty="0" err="1"/>
              <a:t>Feth</a:t>
            </a:r>
            <a:r>
              <a:rPr lang="tr-TR" dirty="0"/>
              <a:t> Bin İbrahim El </a:t>
            </a:r>
            <a:r>
              <a:rPr lang="tr-TR" dirty="0" err="1"/>
              <a:t>Hayyam’dır</a:t>
            </a:r>
            <a:r>
              <a:rPr lang="tr-TR" dirty="0"/>
              <a:t>. 18 Mayıs 1048′de </a:t>
            </a:r>
            <a:r>
              <a:rPr lang="tr-TR" dirty="0" err="1"/>
              <a:t>İranın</a:t>
            </a:r>
            <a:r>
              <a:rPr lang="tr-TR" dirty="0"/>
              <a:t> </a:t>
            </a:r>
            <a:r>
              <a:rPr lang="tr-TR" dirty="0" err="1"/>
              <a:t>Nişabur</a:t>
            </a:r>
            <a:r>
              <a:rPr lang="tr-TR" dirty="0"/>
              <a:t> kentinde doğan Ömer </a:t>
            </a:r>
            <a:r>
              <a:rPr lang="tr-TR" dirty="0" err="1"/>
              <a:t>Hayyam</a:t>
            </a:r>
            <a:r>
              <a:rPr lang="tr-TR" dirty="0"/>
              <a:t> bir çadırcının oğluydu. Çadırcı anlamına gelen soyadını babasının mesleğinden almıştır. Fakat o </a:t>
            </a:r>
            <a:r>
              <a:rPr lang="tr-TR" dirty="0" err="1"/>
              <a:t>soyisminin</a:t>
            </a:r>
            <a:r>
              <a:rPr lang="tr-TR" dirty="0"/>
              <a:t> çok ötesinde işlere imza atmıştır. Daha yaşadığı dönemde </a:t>
            </a:r>
            <a:r>
              <a:rPr lang="tr-TR" dirty="0" err="1"/>
              <a:t>İbn</a:t>
            </a:r>
            <a:r>
              <a:rPr lang="tr-TR" dirty="0"/>
              <a:t>-i Sina’dan sonra Doğu’nun yetiştirdiği en büyük bilgin olarak kabul ediliyordu. Tıp, fizik, astronomi, cebir, geometri ve yüksek matematik alanlarında önemli çalışmaları olan Ömer </a:t>
            </a:r>
            <a:r>
              <a:rPr lang="tr-TR" dirty="0" err="1"/>
              <a:t>Hayyam</a:t>
            </a:r>
            <a:r>
              <a:rPr lang="tr-TR" dirty="0"/>
              <a:t> için zamanın bütün bilgilerini bildiği söylenirdi. O herkesten farklı olarak yaptığı çalışmaların çoğunu kaleme almadı, oysa O ismini çokça duyduğumuz teoremlerin isimsiz kahramanıdır. Elde bulunan ender kayıtlara dayanılarak Ömer </a:t>
            </a:r>
            <a:r>
              <a:rPr lang="tr-TR" dirty="0" err="1"/>
              <a:t>Hayyam’ın</a:t>
            </a:r>
            <a:r>
              <a:rPr lang="tr-TR" dirty="0"/>
              <a:t> çalışmaları şöyle sıralanabilir.</a:t>
            </a:r>
            <a:br>
              <a:rPr lang="tr-TR" dirty="0"/>
            </a:br>
            <a:r>
              <a:rPr lang="tr-TR" dirty="0"/>
              <a:t>Yazdığı bilimsel içerikli kitaplar arasında Cebir ve Geometri Üzerine, Fiziksel Bilimler Alanında Bir Özet, Varlıkla İlgili Bilgi Özeti, Oluş ve Görüşler, Bilgelikler Ölçüsü, Akıllar Bahçesi yer alır. En büyük eseri Cebir </a:t>
            </a:r>
            <a:r>
              <a:rPr lang="tr-TR" dirty="0" err="1"/>
              <a:t>Risalesi’dir</a:t>
            </a:r>
            <a:r>
              <a:rPr lang="tr-TR" dirty="0"/>
              <a:t>. On bölümden oluşan bu kitabın dört bölümünde kübik denklemleri incelemiş ve bu denklemleri sınıflandırmıştır. Matematik tarihinde ilk kez bu sınıflandırmayı yapan kişidir. O </a:t>
            </a:r>
            <a:r>
              <a:rPr lang="tr-TR" dirty="0" err="1"/>
              <a:t>cebiri</a:t>
            </a:r>
            <a:r>
              <a:rPr lang="tr-TR" dirty="0"/>
              <a:t>, sayısal ve geometrik bilinmeyenlerin belirlenmesini amaçlayan bilim olarak tanımlardı. Matematik bilgisi ve yeteneği zamanın çok ötesinde olan Ömer </a:t>
            </a:r>
            <a:r>
              <a:rPr lang="tr-TR" dirty="0" err="1"/>
              <a:t>Hayyam</a:t>
            </a:r>
            <a:r>
              <a:rPr lang="tr-TR" dirty="0"/>
              <a:t> denklemlerle ilgili başarılı çalışmalar yapmıştır. Nitekim, </a:t>
            </a:r>
            <a:r>
              <a:rPr lang="tr-TR" dirty="0" err="1"/>
              <a:t>Hayyam</a:t>
            </a:r>
            <a:r>
              <a:rPr lang="tr-TR" dirty="0"/>
              <a:t> 13 farklı 3. dereceden denklem tanımlamıştır. Denklemleri çoğunlukla geometrik </a:t>
            </a:r>
            <a:r>
              <a:rPr lang="tr-TR" dirty="0" err="1"/>
              <a:t>metod</a:t>
            </a:r>
            <a:r>
              <a:rPr lang="tr-TR" dirty="0"/>
              <a:t> kullanarak çözmüştür ve bu çözümler zekice seçilmiş konikler üzerine dayandırılmıştır. Bu kitabında iki koniğin arakesitini kullanarak 3. dereceden her denklem tipi için köklerin bir geometrik çizimi bulunduğunu belirtir ve bu köklerin varlık koşullarını tartışır.</a:t>
            </a:r>
            <a:br>
              <a:rPr lang="tr-TR" dirty="0"/>
            </a:br>
            <a:r>
              <a:rPr lang="tr-TR" dirty="0"/>
              <a:t>Bunun </a:t>
            </a:r>
            <a:r>
              <a:rPr lang="tr-TR" dirty="0" err="1"/>
              <a:t>yanısıra</a:t>
            </a:r>
            <a:r>
              <a:rPr lang="tr-TR" dirty="0"/>
              <a:t> </a:t>
            </a:r>
            <a:r>
              <a:rPr lang="tr-TR" dirty="0" err="1"/>
              <a:t>Hayyam</a:t>
            </a:r>
            <a:r>
              <a:rPr lang="tr-TR" dirty="0"/>
              <a:t>, </a:t>
            </a:r>
            <a:r>
              <a:rPr lang="tr-TR" dirty="0" err="1"/>
              <a:t>binom</a:t>
            </a:r>
            <a:r>
              <a:rPr lang="tr-TR" dirty="0"/>
              <a:t> açılımını da bulmuştur. </a:t>
            </a:r>
            <a:r>
              <a:rPr lang="tr-TR" dirty="0" err="1"/>
              <a:t>Binom</a:t>
            </a:r>
            <a:r>
              <a:rPr lang="tr-TR" dirty="0"/>
              <a:t> </a:t>
            </a:r>
            <a:r>
              <a:rPr lang="tr-TR" dirty="0" err="1"/>
              <a:t>teoerimini</a:t>
            </a:r>
            <a:r>
              <a:rPr lang="tr-TR" dirty="0"/>
              <a:t> ve bu açılımdaki kat sayıları bulan ilk kişi olduğu düşünülmektedir. (Pascal üçgeni diye bildiğimiz şey aslında bir </a:t>
            </a:r>
            <a:r>
              <a:rPr lang="tr-TR" dirty="0" err="1"/>
              <a:t>Hayyam</a:t>
            </a:r>
            <a:r>
              <a:rPr lang="tr-TR" dirty="0"/>
              <a:t> üçgenidir). Öğrenimi tamamlayan Ömer </a:t>
            </a:r>
            <a:r>
              <a:rPr lang="tr-TR" dirty="0" err="1"/>
              <a:t>Hayyam</a:t>
            </a:r>
            <a:r>
              <a:rPr lang="tr-TR" dirty="0"/>
              <a:t> kendisine bugünlere kadar uzanacak bir ün kazandıran Cebir </a:t>
            </a:r>
            <a:r>
              <a:rPr lang="tr-TR" dirty="0" err="1"/>
              <a:t>Risaliyesi’ni</a:t>
            </a:r>
            <a:r>
              <a:rPr lang="tr-TR" dirty="0"/>
              <a:t> ve </a:t>
            </a:r>
            <a:r>
              <a:rPr lang="tr-TR" dirty="0" err="1"/>
              <a:t>Rubaiyat’ı</a:t>
            </a:r>
            <a:r>
              <a:rPr lang="tr-TR" dirty="0"/>
              <a:t> Semerkant’ta kaleme almıştır. Dönemin üç ünlü ismi </a:t>
            </a:r>
            <a:r>
              <a:rPr lang="tr-TR" dirty="0" err="1"/>
              <a:t>Nizamülmülk</a:t>
            </a:r>
            <a:r>
              <a:rPr lang="tr-TR" dirty="0"/>
              <a:t>, Hasan </a:t>
            </a:r>
            <a:r>
              <a:rPr lang="tr-TR" dirty="0" err="1"/>
              <a:t>Sabbah</a:t>
            </a:r>
            <a:r>
              <a:rPr lang="tr-TR" dirty="0"/>
              <a:t> ve Ömer </a:t>
            </a:r>
            <a:r>
              <a:rPr lang="tr-TR" dirty="0" err="1"/>
              <a:t>Hayyam</a:t>
            </a:r>
            <a:r>
              <a:rPr lang="tr-TR" dirty="0"/>
              <a:t> bu şehirde bir araya gelmiştir. Dönemin hakanı </a:t>
            </a:r>
            <a:r>
              <a:rPr lang="tr-TR" dirty="0" err="1"/>
              <a:t>Melikşah</a:t>
            </a:r>
            <a:r>
              <a:rPr lang="tr-TR" dirty="0"/>
              <a:t>, adı devlet düzeni anlamına gelen ve bu ada yakışır yaşayan veziri </a:t>
            </a:r>
            <a:r>
              <a:rPr lang="tr-TR" dirty="0" err="1"/>
              <a:t>Nizamül-mülk’e</a:t>
            </a:r>
            <a:r>
              <a:rPr lang="tr-TR" dirty="0"/>
              <a:t> çok güvenirdi. Ömer </a:t>
            </a:r>
            <a:r>
              <a:rPr lang="tr-TR" dirty="0" err="1"/>
              <a:t>Hayyam</a:t>
            </a:r>
            <a:r>
              <a:rPr lang="tr-TR" dirty="0"/>
              <a:t> ile ilk kez Semerkant’ta tanışan Nizam onu İsfahan’a davet eder. Orada buluştuklarında O’na devlet hülyasından bahseder ve bu büyük hayalinin gerçekleşmesi için </a:t>
            </a:r>
            <a:r>
              <a:rPr lang="tr-TR" dirty="0" err="1"/>
              <a:t>Hayyam’dan</a:t>
            </a:r>
            <a:r>
              <a:rPr lang="tr-TR" dirty="0"/>
              <a:t> yardım ister. Fakat </a:t>
            </a:r>
            <a:r>
              <a:rPr lang="tr-TR" dirty="0" err="1"/>
              <a:t>Hayyam</a:t>
            </a:r>
            <a:r>
              <a:rPr lang="tr-TR" dirty="0"/>
              <a:t> devlet işlerine karışmak istemez ve teklifini geri çevirir. 4 Aralık 1131′de doğduğu yer olan </a:t>
            </a:r>
            <a:r>
              <a:rPr lang="tr-TR" dirty="0" err="1"/>
              <a:t>Nişabur</a:t>
            </a:r>
            <a:r>
              <a:rPr lang="tr-TR" dirty="0"/>
              <a:t>’ da fani dünyaya veda eder.</a:t>
            </a:r>
            <a:br>
              <a:rPr lang="tr-TR" dirty="0"/>
            </a:br>
            <a:endParaRPr lang="tr-TR" dirty="0"/>
          </a:p>
        </p:txBody>
      </p:sp>
      <p:sp>
        <p:nvSpPr>
          <p:cNvPr id="4" name="Dikdörtgen 3"/>
          <p:cNvSpPr/>
          <p:nvPr/>
        </p:nvSpPr>
        <p:spPr>
          <a:xfrm>
            <a:off x="2312409" y="908720"/>
            <a:ext cx="4519186" cy="923330"/>
          </a:xfrm>
          <a:prstGeom prst="rect">
            <a:avLst/>
          </a:prstGeom>
          <a:noFill/>
        </p:spPr>
        <p:txBody>
          <a:bodyPr wrap="non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tr-TR" sz="5400" b="1" cap="none" spc="0" dirty="0" smtClean="0">
                <a:ln/>
                <a:solidFill>
                  <a:schemeClr val="accent5">
                    <a:tint val="50000"/>
                    <a:satMod val="180000"/>
                  </a:schemeClr>
                </a:solidFill>
                <a:effectLst/>
              </a:rPr>
              <a:t>Ömer </a:t>
            </a:r>
            <a:r>
              <a:rPr lang="tr-TR" sz="5400" b="1" cap="none" spc="0" dirty="0" err="1" smtClean="0">
                <a:ln/>
                <a:solidFill>
                  <a:schemeClr val="accent5">
                    <a:tint val="50000"/>
                    <a:satMod val="180000"/>
                  </a:schemeClr>
                </a:solidFill>
                <a:effectLst/>
              </a:rPr>
              <a:t>Hayyam</a:t>
            </a:r>
            <a:endParaRPr lang="tr-TR" sz="5400" b="1" cap="none" spc="0" dirty="0">
              <a:ln/>
              <a:solidFill>
                <a:schemeClr val="accent5">
                  <a:tint val="50000"/>
                  <a:satMod val="180000"/>
                </a:schemeClr>
              </a:solidFill>
              <a:effectLst/>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1595" y="489992"/>
            <a:ext cx="1768647" cy="1760786"/>
          </a:xfrm>
          <a:prstGeom prst="roundRect">
            <a:avLst>
              <a:gd name="adj" fmla="val 47371"/>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44575837"/>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91</TotalTime>
  <Words>388</Words>
  <Application>Microsoft Office PowerPoint</Application>
  <PresentationFormat>Ekran Gösterisi (4:3)</PresentationFormat>
  <Paragraphs>42</Paragraphs>
  <Slides>11</Slides>
  <Notes>11</Notes>
  <HiddenSlides>0</HiddenSlides>
  <MMClips>0</MMClips>
  <ScaleCrop>false</ScaleCrop>
  <HeadingPairs>
    <vt:vector size="4" baseType="variant">
      <vt:variant>
        <vt:lpstr>Tema</vt:lpstr>
      </vt:variant>
      <vt:variant>
        <vt:i4>1</vt:i4>
      </vt:variant>
      <vt:variant>
        <vt:lpstr>Slayt Başlıkları</vt:lpstr>
      </vt:variant>
      <vt:variant>
        <vt:i4>11</vt:i4>
      </vt:variant>
    </vt:vector>
  </HeadingPairs>
  <TitlesOfParts>
    <vt:vector size="12" baseType="lpstr">
      <vt:lpstr>Austin</vt:lpstr>
      <vt:lpstr>PowerPoint Sunusu</vt:lpstr>
      <vt:lpstr>İçindekiler</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Mustafa</dc:creator>
  <cp:lastModifiedBy>LordTrojan</cp:lastModifiedBy>
  <cp:revision>7</cp:revision>
  <dcterms:created xsi:type="dcterms:W3CDTF">2011-05-01T17:39:03Z</dcterms:created>
  <dcterms:modified xsi:type="dcterms:W3CDTF">2011-05-04T09:32:33Z</dcterms:modified>
</cp:coreProperties>
</file>